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69" d="100"/>
          <a:sy n="69" d="100"/>
        </p:scale>
        <p:origin x="144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Andriy Savka</a:t>
            </a:r>
          </a:p>
          <a:p>
            <a:r>
              <a:rPr lang="en-US" dirty="0">
                <a:solidFill>
                  <a:schemeClr val="bg2"/>
                </a:solidFill>
                <a:latin typeface="Abadi" panose="020B0604020104020204" pitchFamily="34" charset="0"/>
                <a:ea typeface="SF Pro" pitchFamily="2" charset="0"/>
                <a:cs typeface="SF Pro" pitchFamily="2" charset="0"/>
              </a:rPr>
              <a:t>September 6,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Missing values in the variable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were replaced by the mean of </a:t>
            </a:r>
            <a:r>
              <a:rPr lang="en-US" sz="2200" dirty="0" err="1">
                <a:solidFill>
                  <a:schemeClr val="accent3">
                    <a:lumMod val="25000"/>
                  </a:schemeClr>
                </a:solidFill>
                <a:latin typeface="Abadi" panose="020B0604020104020204" pitchFamily="34" charset="0"/>
              </a:rPr>
              <a:t>PayloadMass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76855"/>
            <a:ext cx="10255841" cy="434077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SpaceX is one of the most efficient companies that launches cargo, satellites, and maned missions into space. SpaceX was able to decrease the cost of a launch from average 165 to 62 million dollars by utilizing rockets Falcon 9 with reusable first stage.</a:t>
            </a:r>
          </a:p>
          <a:p>
            <a:pPr>
              <a:spcBef>
                <a:spcPts val="1400"/>
              </a:spcBef>
            </a:pPr>
            <a:r>
              <a:rPr lang="en-US" sz="2200" dirty="0">
                <a:solidFill>
                  <a:schemeClr val="accent3">
                    <a:lumMod val="25000"/>
                  </a:schemeClr>
                </a:solidFill>
                <a:latin typeface="Abadi" panose="020B0604020104020204" pitchFamily="34" charset="0"/>
              </a:rPr>
              <a:t>Cost of a launch depends on whether a rocket can successfully land and, thus, can be reused for future launches. The goal of this project is to determine the cost of launch by predicting if the first stage can be reused relying on public information available via various online sources.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24330"/>
            <a:ext cx="1010481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800" dirty="0">
                <a:solidFill>
                  <a:srgbClr val="0B49CB"/>
                </a:solidFill>
                <a:latin typeface="Abadi"/>
              </a:rPr>
              <a:t>Executive Summary</a:t>
            </a:r>
          </a:p>
          <a:p>
            <a:pPr>
              <a:lnSpc>
                <a:spcPct val="120000"/>
              </a:lnSpc>
              <a:spcBef>
                <a:spcPts val="1400"/>
              </a:spcBef>
            </a:pPr>
            <a:r>
              <a:rPr lang="en-US" sz="1800" dirty="0">
                <a:solidFill>
                  <a:schemeClr val="accent3">
                    <a:lumMod val="25000"/>
                  </a:schemeClr>
                </a:solidFill>
                <a:latin typeface="Abadi"/>
              </a:rPr>
              <a:t>Data collection methodology:</a:t>
            </a:r>
          </a:p>
          <a:p>
            <a:pPr lvl="1">
              <a:lnSpc>
                <a:spcPct val="120000"/>
              </a:lnSpc>
              <a:spcBef>
                <a:spcPts val="1400"/>
              </a:spcBef>
            </a:pPr>
            <a:r>
              <a:rPr lang="en-US" sz="1600" dirty="0">
                <a:solidFill>
                  <a:schemeClr val="bg2">
                    <a:lumMod val="50000"/>
                  </a:schemeClr>
                </a:solidFill>
                <a:latin typeface="Abadi"/>
              </a:rPr>
              <a:t>Data was collected from two sources: SpaceX Rest API and Web scraping Falcon 9 launch records from Wikipedia</a:t>
            </a:r>
          </a:p>
          <a:p>
            <a:pPr>
              <a:lnSpc>
                <a:spcPct val="120000"/>
              </a:lnSpc>
              <a:spcBef>
                <a:spcPts val="1400"/>
              </a:spcBef>
            </a:pPr>
            <a:r>
              <a:rPr lang="en-US" sz="1800" dirty="0">
                <a:solidFill>
                  <a:schemeClr val="accent3">
                    <a:lumMod val="25000"/>
                  </a:schemeClr>
                </a:solidFill>
                <a:latin typeface="Abadi"/>
              </a:rPr>
              <a:t>Perform data wrangling</a:t>
            </a:r>
          </a:p>
          <a:p>
            <a:pPr lvl="1">
              <a:lnSpc>
                <a:spcPct val="120000"/>
              </a:lnSpc>
              <a:spcBef>
                <a:spcPts val="1400"/>
              </a:spcBef>
            </a:pPr>
            <a:r>
              <a:rPr lang="en-US" sz="1600" dirty="0">
                <a:solidFill>
                  <a:schemeClr val="bg2">
                    <a:lumMod val="50000"/>
                  </a:schemeClr>
                </a:solidFill>
                <a:latin typeface="Abadi"/>
              </a:rPr>
              <a:t>Data from SpaceX Rest API was retrieved in JSON format and converted into Pandas data frame. Web scraping data from Wikipedia was processed and converted into Pandas data frame.</a:t>
            </a:r>
          </a:p>
          <a:p>
            <a:pPr>
              <a:lnSpc>
                <a:spcPct val="120000"/>
              </a:lnSpc>
              <a:spcBef>
                <a:spcPts val="1400"/>
              </a:spcBef>
            </a:pPr>
            <a:r>
              <a:rPr lang="en-US" sz="1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800" dirty="0">
                <a:solidFill>
                  <a:schemeClr val="accent3">
                    <a:lumMod val="25000"/>
                  </a:schemeClr>
                </a:solidFill>
                <a:latin typeface="Abadi"/>
              </a:rPr>
              <a:t>Perform interactive visual analytics using Folium and </a:t>
            </a:r>
            <a:r>
              <a:rPr lang="en-US" sz="1800" dirty="0" err="1">
                <a:solidFill>
                  <a:schemeClr val="accent3">
                    <a:lumMod val="25000"/>
                  </a:schemeClr>
                </a:solidFill>
                <a:latin typeface="Abadi"/>
              </a:rPr>
              <a:t>Plotly</a:t>
            </a:r>
            <a:r>
              <a:rPr lang="en-US" sz="1800" dirty="0">
                <a:solidFill>
                  <a:schemeClr val="accent3">
                    <a:lumMod val="25000"/>
                  </a:schemeClr>
                </a:solidFill>
                <a:latin typeface="Abadi"/>
              </a:rPr>
              <a:t> Dash</a:t>
            </a:r>
          </a:p>
          <a:p>
            <a:pPr>
              <a:lnSpc>
                <a:spcPct val="120000"/>
              </a:lnSpc>
              <a:spcBef>
                <a:spcPts val="1400"/>
              </a:spcBef>
            </a:pPr>
            <a:r>
              <a:rPr lang="en-US" sz="1800" dirty="0">
                <a:solidFill>
                  <a:schemeClr val="accent3">
                    <a:lumMod val="25000"/>
                  </a:schemeClr>
                </a:solidFill>
                <a:latin typeface="Abadi"/>
              </a:rPr>
              <a:t>Perform predictive analysis using classification models</a:t>
            </a:r>
          </a:p>
          <a:p>
            <a:pPr lvl="1">
              <a:lnSpc>
                <a:spcPct val="120000"/>
              </a:lnSpc>
              <a:spcBef>
                <a:spcPts val="1400"/>
              </a:spcBef>
            </a:pPr>
            <a:r>
              <a:rPr lang="en-US" sz="1600" dirty="0">
                <a:solidFill>
                  <a:schemeClr val="bg2">
                    <a:lumMod val="50000"/>
                  </a:schemeClr>
                </a:solidFill>
                <a:latin typeface="Abadi"/>
              </a:rPr>
              <a:t>How to build, tune, evaluate classification models</a:t>
            </a:r>
          </a:p>
          <a:p>
            <a:pPr>
              <a:lnSpc>
                <a:spcPct val="120000"/>
              </a:lnSpc>
              <a:spcBef>
                <a:spcPts val="1400"/>
              </a:spcBef>
            </a:pPr>
            <a:endParaRPr lang="en-US" sz="1800" dirty="0">
              <a:solidFill>
                <a:schemeClr val="accent3">
                  <a:lumMod val="25000"/>
                </a:schemeClr>
              </a:solidFill>
              <a:latin typeface="Abadi"/>
            </a:endParaRPr>
          </a:p>
          <a:p>
            <a:pPr>
              <a:lnSpc>
                <a:spcPct val="100000"/>
              </a:lnSpc>
              <a:spcBef>
                <a:spcPts val="1400"/>
              </a:spcBef>
            </a:pPr>
            <a:endParaRPr lang="en-US" sz="400" dirty="0">
              <a:solidFill>
                <a:schemeClr val="accent3">
                  <a:lumMod val="25000"/>
                </a:schemeClr>
              </a:solidFill>
              <a:latin typeface="Abadi"/>
            </a:endParaRPr>
          </a:p>
          <a:p>
            <a:pPr>
              <a:lnSpc>
                <a:spcPct val="100000"/>
              </a:lnSpc>
              <a:spcBef>
                <a:spcPts val="1400"/>
              </a:spcBef>
            </a:pPr>
            <a:endParaRPr lang="en-US" sz="400" dirty="0">
              <a:solidFill>
                <a:schemeClr val="accent3">
                  <a:lumMod val="25000"/>
                </a:schemeClr>
              </a:solidFill>
              <a:latin typeface="Abadi"/>
            </a:endParaRPr>
          </a:p>
          <a:p>
            <a:pPr>
              <a:lnSpc>
                <a:spcPct val="100000"/>
              </a:lnSpc>
              <a:spcBef>
                <a:spcPts val="1400"/>
              </a:spcBef>
            </a:pPr>
            <a:endParaRPr lang="en-US" sz="400" dirty="0">
              <a:solidFill>
                <a:schemeClr val="accent3">
                  <a:lumMod val="25000"/>
                </a:schemeClr>
              </a:solidFill>
              <a:latin typeface="Abadi"/>
            </a:endParaRPr>
          </a:p>
          <a:p>
            <a:pPr>
              <a:lnSpc>
                <a:spcPct val="100000"/>
              </a:lnSpc>
              <a:spcBef>
                <a:spcPts val="1400"/>
              </a:spcBef>
            </a:pPr>
            <a:endParaRPr lang="en-US" sz="4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collected from two sources: SpaceX Rest API and Web scraping Falcon 9 launch records from Wikipedia</a:t>
            </a:r>
          </a:p>
          <a:p>
            <a:pPr>
              <a:lnSpc>
                <a:spcPct val="100000"/>
              </a:lnSpc>
              <a:spcBef>
                <a:spcPts val="1400"/>
              </a:spcBef>
            </a:pPr>
            <a:r>
              <a:rPr lang="en-US" sz="2200" dirty="0">
                <a:solidFill>
                  <a:schemeClr val="accent3">
                    <a:lumMod val="25000"/>
                  </a:schemeClr>
                </a:solidFill>
                <a:latin typeface="Abadi" panose="020B0604020104020204" pitchFamily="34" charset="0"/>
              </a:rPr>
              <a:t>In order to get data from SpaceX Rest API, we used ‘requests’ package</a:t>
            </a:r>
          </a:p>
          <a:p>
            <a:pPr>
              <a:lnSpc>
                <a:spcPct val="100000"/>
              </a:lnSpc>
              <a:spcBef>
                <a:spcPts val="1400"/>
              </a:spcBef>
            </a:pPr>
            <a:r>
              <a:rPr lang="en-US" sz="2200" dirty="0">
                <a:solidFill>
                  <a:schemeClr val="accent3">
                    <a:lumMod val="25000"/>
                  </a:schemeClr>
                </a:solidFill>
                <a:latin typeface="Abadi" panose="020B0604020104020204" pitchFamily="34" charset="0"/>
              </a:rPr>
              <a:t>Web scraping Falcon 9 launch records from Wikipedia was done utilizing ‘</a:t>
            </a:r>
            <a:r>
              <a:rPr lang="en-US" sz="2200" dirty="0" err="1">
                <a:solidFill>
                  <a:schemeClr val="accent3">
                    <a:lumMod val="25000"/>
                  </a:schemeClr>
                </a:solidFill>
                <a:latin typeface="Abadi" panose="020B0604020104020204" pitchFamily="34" charset="0"/>
              </a:rPr>
              <a:t>BeautifulSoap</a:t>
            </a:r>
            <a:r>
              <a:rPr lang="en-US" sz="2200" dirty="0">
                <a:solidFill>
                  <a:schemeClr val="accent3">
                    <a:lumMod val="25000"/>
                  </a:schemeClr>
                </a:solidFill>
                <a:latin typeface="Abadi" panose="020B0604020104020204" pitchFamily="34" charset="0"/>
              </a:rPr>
              <a:t>’ package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166</TotalTime>
  <Words>1533</Words>
  <Application>Microsoft Office PowerPoint</Application>
  <PresentationFormat>Widescreen</PresentationFormat>
  <Paragraphs>238</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Andriy Savka</cp:lastModifiedBy>
  <cp:revision>200</cp:revision>
  <dcterms:created xsi:type="dcterms:W3CDTF">2021-04-29T18:58:34Z</dcterms:created>
  <dcterms:modified xsi:type="dcterms:W3CDTF">2022-09-08T12:38:15Z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MSIP_Label_afc6699a-9355-49ce-9db0-36bdc6ba0c4b_Enabled">
    <vt:lpwstr>true</vt:lpwstr>
  </property>
  <property fmtid="{D5CDD505-2E9C-101B-9397-08002B2CF9AE}" pid="4" name="MSIP_Label_afc6699a-9355-49ce-9db0-36bdc6ba0c4b_SetDate">
    <vt:lpwstr>2022-09-08T12:38:11Z</vt:lpwstr>
  </property>
  <property fmtid="{D5CDD505-2E9C-101B-9397-08002B2CF9AE}" pid="5" name="MSIP_Label_afc6699a-9355-49ce-9db0-36bdc6ba0c4b_Method">
    <vt:lpwstr>Privileged</vt:lpwstr>
  </property>
  <property fmtid="{D5CDD505-2E9C-101B-9397-08002B2CF9AE}" pid="6" name="MSIP_Label_afc6699a-9355-49ce-9db0-36bdc6ba0c4b_Name">
    <vt:lpwstr>Personal</vt:lpwstr>
  </property>
  <property fmtid="{D5CDD505-2E9C-101B-9397-08002B2CF9AE}" pid="7" name="MSIP_Label_afc6699a-9355-49ce-9db0-36bdc6ba0c4b_SiteId">
    <vt:lpwstr>1b790f3e-b07a-492f-b39e-50e72799bf68</vt:lpwstr>
  </property>
  <property fmtid="{D5CDD505-2E9C-101B-9397-08002B2CF9AE}" pid="8" name="MSIP_Label_afc6699a-9355-49ce-9db0-36bdc6ba0c4b_ActionId">
    <vt:lpwstr>dc66a6f6-f1b9-48ad-884c-b310b80373bf</vt:lpwstr>
  </property>
  <property fmtid="{D5CDD505-2E9C-101B-9397-08002B2CF9AE}" pid="9" name="MSIP_Label_afc6699a-9355-49ce-9db0-36bdc6ba0c4b_ContentBits">
    <vt:lpwstr>0</vt:lpwstr>
  </property>
</Properties>
</file>